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2"/>
  </p:notesMasterIdLst>
  <p:sldIdLst>
    <p:sldId id="265" r:id="rId2"/>
    <p:sldId id="291" r:id="rId3"/>
    <p:sldId id="277" r:id="rId4"/>
    <p:sldId id="285" r:id="rId5"/>
    <p:sldId id="280" r:id="rId6"/>
    <p:sldId id="298" r:id="rId7"/>
    <p:sldId id="293" r:id="rId8"/>
    <p:sldId id="294" r:id="rId9"/>
    <p:sldId id="282" r:id="rId10"/>
    <p:sldId id="287" r:id="rId11"/>
    <p:sldId id="273" r:id="rId12"/>
    <p:sldId id="295" r:id="rId13"/>
    <p:sldId id="296" r:id="rId14"/>
    <p:sldId id="276" r:id="rId15"/>
    <p:sldId id="278" r:id="rId16"/>
    <p:sldId id="289" r:id="rId17"/>
    <p:sldId id="297" r:id="rId18"/>
    <p:sldId id="288" r:id="rId19"/>
    <p:sldId id="292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37373"/>
    <a:srgbClr val="262626"/>
    <a:srgbClr val="CCCCCC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DEBEF-A2F5-471C-9560-719A1F9A3CE7}" v="68" dt="2024-05-01T19:08:31.364"/>
    <p1510:client id="{00DEE671-6A66-4A8F-B236-EF52057450D7}" v="351" dt="2024-05-01T18:52:30.960"/>
    <p1510:client id="{6F75AC2E-0018-4961-A5C5-DBE86E1004AA}" v="6" dt="2024-05-01T12:37:33.278"/>
    <p1510:client id="{6FF1B3E4-7AA9-4726-9734-B7508E3C56B6}" v="526" dt="2024-05-02T08:45:47.864"/>
    <p1510:client id="{7C87F93C-EA21-4279-9E6A-02463D3A2C02}" v="6" dt="2024-05-01T10:43:38.739"/>
    <p1510:client id="{E57A6BEE-39FB-401A-B7C7-E6F9975C9BD9}" v="232" dt="2024-05-02T08:35:00.394"/>
    <p1510:client id="{EB3416DD-C38D-47A4-813A-D80F3E701029}" v="1341" dt="2024-05-02T07:30:17.672"/>
    <p1510:client id="{ED30C38B-73ED-488B-AC98-B6EB91779AF3}" v="1251" dt="2024-05-02T09:30:47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408B-E736-4190-87F4-B8345EB98187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1794E-C8BC-4230-8E15-CF2A715B8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1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4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How much profit US has contributed to compared to the others? ---&gt; a lot more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Is this true across all it states?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59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How much profit US has contributed to compared to the others? ---&gt; a lot more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Is this true across all it states?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55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Do all US states give a 'nice' profit?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Suprisingly</a:t>
            </a:r>
            <a:r>
              <a:rPr lang="en-US">
                <a:cs typeface="Calibri"/>
              </a:rPr>
              <a:t> NO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There are quite a few (7) states who have negative profits every year – of which we've listed 5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46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Despite these losses, US is still the biggest contributor to the profit 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Maybe it has to do with the products it bought ??  ---- don’t know if this is the right question</a:t>
            </a:r>
          </a:p>
          <a:p>
            <a:r>
              <a:rPr lang="en-US">
                <a:cs typeface="Calibri"/>
              </a:rPr>
              <a:t>  So we look at the profitability of products within each state.</a:t>
            </a:r>
          </a:p>
          <a:p>
            <a:pPr marL="628650" lvl="1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215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Zooming out here to look at the profitability of the specified products in previous slide globally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 question leading to next slide would be: Have these products done the same globally?</a:t>
            </a:r>
          </a:p>
          <a:p>
            <a:pPr marL="3028950" lvl="7"/>
            <a:r>
              <a:rPr lang="en-US">
                <a:cs typeface="Calibri"/>
              </a:rPr>
              <a:t>--</a:t>
            </a:r>
            <a:r>
              <a:rPr lang="en-US" err="1">
                <a:cs typeface="Calibri"/>
              </a:rPr>
              <a:t>i.e</a:t>
            </a:r>
            <a:r>
              <a:rPr lang="en-US">
                <a:cs typeface="Calibri"/>
              </a:rPr>
              <a:t> are they still the most profitable when you look at the whole market?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64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Zooming out here to look at the profitability of the specified products in previous slide globally</a:t>
            </a: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The question leading to next slide would be: Have these products done the same globally?</a:t>
            </a:r>
          </a:p>
          <a:p>
            <a:pPr marL="3028950" lvl="7"/>
            <a:r>
              <a:rPr lang="en-US" dirty="0">
                <a:cs typeface="Calibri"/>
              </a:rPr>
              <a:t>--</a:t>
            </a:r>
            <a:r>
              <a:rPr lang="en-US" dirty="0" err="1">
                <a:cs typeface="Calibri"/>
              </a:rPr>
              <a:t>i.e</a:t>
            </a:r>
            <a:r>
              <a:rPr lang="en-US" dirty="0">
                <a:cs typeface="Calibri"/>
              </a:rPr>
              <a:t> are they still the most profitable when you look at the whole market?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7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029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/>
              <a:buChar char="§"/>
            </a:pPr>
            <a:r>
              <a:rPr lang="en-US" err="1">
                <a:cs typeface="Calibri"/>
              </a:rPr>
              <a:t>Summarise</a:t>
            </a:r>
            <a:r>
              <a:rPr lang="en-US">
                <a:cs typeface="Calibri"/>
              </a:rPr>
              <a:t> all our findings.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549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 bar graph shows that the total sales increases over the years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Why is there this increase? - Do we have more customers? - Do we have more orders?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38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 graph here shows the increase in sales again (same as bar graph in previous slide but this time as line graph)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 number of customers has </a:t>
            </a:r>
            <a:r>
              <a:rPr lang="en-US" b="1">
                <a:cs typeface="Calibri"/>
              </a:rPr>
              <a:t>not increased</a:t>
            </a:r>
            <a:r>
              <a:rPr lang="en-US">
                <a:cs typeface="Calibri"/>
              </a:rPr>
              <a:t> as much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 again why has sales increased even though we've got the same number of customers? </a:t>
            </a:r>
          </a:p>
          <a:p>
            <a:r>
              <a:rPr lang="en-US">
                <a:cs typeface="Calibri"/>
              </a:rPr>
              <a:t>   (1) are they ordering more?</a:t>
            </a:r>
          </a:p>
          <a:p>
            <a:r>
              <a:rPr lang="en-US">
                <a:cs typeface="Calibri"/>
              </a:rPr>
              <a:t>   (2) are they spending more?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62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cs typeface="Calibri"/>
              </a:rPr>
              <a:t>The numbers reference slide 4 notes</a:t>
            </a:r>
          </a:p>
          <a:p>
            <a:r>
              <a:rPr lang="en-US">
                <a:cs typeface="Calibri"/>
              </a:rPr>
              <a:t>(1)  Are the customers spending more? ---&gt; YES</a:t>
            </a:r>
          </a:p>
          <a:p>
            <a:r>
              <a:rPr lang="en-US">
                <a:cs typeface="Calibri"/>
              </a:rPr>
              <a:t>--we</a:t>
            </a:r>
            <a:r>
              <a:rPr lang="en-US"/>
              <a:t> also separate by market to see if this is true across all markets or is there one particular one that skewing it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59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cs typeface="Calibri"/>
              </a:rPr>
              <a:t>The numbers reference slide 4 notes</a:t>
            </a:r>
          </a:p>
          <a:p>
            <a:r>
              <a:rPr lang="en-US">
                <a:cs typeface="Calibri"/>
              </a:rPr>
              <a:t>(1)  Are the customers spending more? ---&gt; YES</a:t>
            </a:r>
          </a:p>
          <a:p>
            <a:r>
              <a:rPr lang="en-US">
                <a:cs typeface="Calibri"/>
              </a:rPr>
              <a:t>--we</a:t>
            </a:r>
            <a:r>
              <a:rPr lang="en-US"/>
              <a:t> also separate by market to see if this is true across all markets or is there one particular one that skewing it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670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cs typeface="Calibri"/>
              </a:rPr>
              <a:t>The numbers reference slide 4 notes</a:t>
            </a:r>
          </a:p>
          <a:p>
            <a:r>
              <a:rPr lang="en-US">
                <a:cs typeface="Calibri"/>
              </a:rPr>
              <a:t>(1)  Are the customers spending more? ---&gt; YES</a:t>
            </a:r>
          </a:p>
          <a:p>
            <a:r>
              <a:rPr lang="en-US">
                <a:cs typeface="Calibri"/>
              </a:rPr>
              <a:t>--we</a:t>
            </a:r>
            <a:r>
              <a:rPr lang="en-US"/>
              <a:t> also separate by market to see if this is true across all markets or is there one particular one that skewing it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6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cs typeface="Calibri"/>
              </a:rPr>
              <a:t>The numbers reference slide 4 notes</a:t>
            </a:r>
          </a:p>
          <a:p>
            <a:r>
              <a:rPr lang="en-US">
                <a:cs typeface="Calibri"/>
              </a:rPr>
              <a:t>(1)  Are the customers spending more? ---&gt; YES</a:t>
            </a:r>
          </a:p>
          <a:p>
            <a:r>
              <a:rPr lang="en-US">
                <a:cs typeface="Calibri"/>
              </a:rPr>
              <a:t>--we</a:t>
            </a:r>
            <a:r>
              <a:rPr lang="en-US"/>
              <a:t> also separate by market to see if this is true across all markets or is there one particular one that skewing it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03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Which products are contributing to the increase in sales the most? --- we looked at subcategories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We see an increase in almost all of them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 again we ask is this true across all markets? (but we look at countries this time) --- question could be better in order to link to next slide:</a:t>
            </a:r>
          </a:p>
          <a:p>
            <a:pPr marL="1085850" lvl="2" indent="-171450">
              <a:buFont typeface="Wingdings"/>
              <a:buChar char="§"/>
            </a:pPr>
            <a:r>
              <a:rPr lang="en-US">
                <a:cs typeface="Calibri"/>
              </a:rPr>
              <a:t>Are all countries interested in the same products?</a:t>
            </a:r>
          </a:p>
          <a:p>
            <a:pPr marL="1085850" lvl="2" indent="-171450">
              <a:buFont typeface="Wingdings"/>
              <a:buChar char="§"/>
            </a:pPr>
            <a:r>
              <a:rPr lang="en-US">
                <a:cs typeface="Calibri"/>
              </a:rPr>
              <a:t>Which markets are contributing most to the sales?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6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Looking at which country is the top buyer (by sales $$$) in each subcategory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AND which </a:t>
            </a:r>
            <a:r>
              <a:rPr lang="en-US" err="1">
                <a:cs typeface="Calibri"/>
              </a:rPr>
              <a:t>sucategory</a:t>
            </a:r>
            <a:r>
              <a:rPr lang="en-US">
                <a:cs typeface="Calibri"/>
              </a:rPr>
              <a:t> made most sales in each market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We notice US spending a lot of money: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How much money has </a:t>
            </a:r>
            <a:r>
              <a:rPr lang="en-US" err="1">
                <a:cs typeface="Calibri"/>
              </a:rPr>
              <a:t>offuture</a:t>
            </a:r>
            <a:r>
              <a:rPr lang="en-US">
                <a:cs typeface="Calibri"/>
              </a:rPr>
              <a:t> gained (profit) due to US, compared to the rest?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69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D8B7-8B43-495A-B7C4-0E4BB4D831FD}" type="datetime1">
              <a:rPr lang="en-US" smtClean="0"/>
              <a:t>5/2/2024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8C70-BDB3-4FEB-AA84-4086F822AB21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E153-B5B5-DF83-28AB-C3C1B2CD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8267-4E8A-6044-6F98-B086FC73D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84A6E-B418-549A-689B-8E7BE336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34E0C-1CF5-438B-AD41-A9352D52FC21}" type="datetime1">
              <a:rPr lang="en-US" smtClean="0"/>
              <a:t>5/2/2024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65A2-B836-548E-604D-BB3BCA56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75184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3FA5E2FC-61FE-442B-B48A-B5E145182C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42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BEA21-8190-49ED-BEBD-4EA8A3D0C3FA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14A45-94E2-1A2C-BE1F-C0227F73AE1A}"/>
              </a:ext>
            </a:extLst>
          </p:cNvPr>
          <p:cNvSpPr/>
          <p:nvPr userDrawn="1"/>
        </p:nvSpPr>
        <p:spPr>
          <a:xfrm>
            <a:off x="-106790" y="3233983"/>
            <a:ext cx="717136" cy="3624014"/>
          </a:xfrm>
          <a:prstGeom prst="rect">
            <a:avLst/>
          </a:prstGeom>
          <a:solidFill>
            <a:srgbClr val="BE9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F2A98-E4EF-0162-8EDC-DC187D2270C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8BF412-4618-38C3-6DA2-93D217F5BCA0}"/>
              </a:ext>
            </a:extLst>
          </p:cNvPr>
          <p:cNvSpPr/>
          <p:nvPr userDrawn="1"/>
        </p:nvSpPr>
        <p:spPr>
          <a:xfrm>
            <a:off x="-98010" y="-97277"/>
            <a:ext cx="706332" cy="33479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8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jpeg"/><Relationship Id="rId7" Type="http://schemas.openxmlformats.org/officeDocument/2006/relationships/hyperlink" Target="https://unsplash.com/photos/macbook-pro-beside-plant-in-vase-QeVmJxZOv3k?utm_content=creditCopyText&amp;utm_medium=referral&amp;utm_source=unsplas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nsplash.com/@sarahdorweiler?utm_content=creditCopyText&amp;utm_medium=referral&amp;utm_source=unsplas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nsplash.com/photos/scattered-sheets-of-white-paper-covering-the-entire-frame-aJTiW00qqtI?utm_content=creditCopyText&amp;utm_medium=referral&amp;utm_source=unsplash" TargetMode="External"/><Relationship Id="rId5" Type="http://schemas.openxmlformats.org/officeDocument/2006/relationships/hyperlink" Target="https://unsplash.com/@brandi1?utm_content=creditCopyText&amp;utm_medium=referral&amp;utm_source=unsplash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400A7-BDF4-4FF7-B39D-A8C47FD439A2}"/>
              </a:ext>
            </a:extLst>
          </p:cNvPr>
          <p:cNvSpPr txBox="1"/>
          <p:nvPr/>
        </p:nvSpPr>
        <p:spPr>
          <a:xfrm>
            <a:off x="6981825" y="1678922"/>
            <a:ext cx="4737950" cy="2270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3600" b="1">
              <a:solidFill>
                <a:prstClr val="white"/>
              </a:solidFill>
              <a:latin typeface="Calibri Light" panose="020F0302020204030204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err="1">
                <a:solidFill>
                  <a:prstClr val="white"/>
                </a:solidFill>
                <a:latin typeface="+mj-lt"/>
              </a:rPr>
              <a:t>Offuture</a:t>
            </a:r>
            <a:r>
              <a:rPr lang="en-US" sz="3600" b="1">
                <a:solidFill>
                  <a:prstClr val="white"/>
                </a:solidFill>
                <a:latin typeface="+mj-lt"/>
              </a:rPr>
              <a:t> Performance Analysis </a:t>
            </a:r>
            <a:endParaRPr lang="en-US" sz="3600" b="1">
              <a:solidFill>
                <a:prstClr val="white"/>
              </a:solidFill>
              <a:latin typeface="+mj-l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>
                <a:solidFill>
                  <a:prstClr val="white"/>
                </a:solidFill>
                <a:latin typeface="+mj-lt"/>
              </a:rPr>
              <a:t>2011 – 2014</a:t>
            </a:r>
            <a:endParaRPr lang="en-US" sz="3600" b="1">
              <a:solidFill>
                <a:prstClr val="white"/>
              </a:solidFill>
              <a:latin typeface="+mj-lt"/>
              <a:cs typeface="Calibri Light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126EDCB-297B-4F7B-8E8E-32666466D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4" r="31010" b="1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B9B708D-56B2-48A0-B0FD-37D7C7D944A3}"/>
              </a:ext>
            </a:extLst>
          </p:cNvPr>
          <p:cNvSpPr txBox="1">
            <a:spLocks/>
          </p:cNvSpPr>
          <p:nvPr/>
        </p:nvSpPr>
        <p:spPr>
          <a:xfrm>
            <a:off x="6981825" y="4199108"/>
            <a:ext cx="2156819" cy="20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JOIN:</a:t>
            </a:r>
            <a:endParaRPr lang="fr-FR" b="0" i="0" u="none" strike="noStrike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fr-FR" b="0" i="0" u="none" strike="noStrike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Egle</a:t>
            </a: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</a:p>
          <a:p>
            <a:pPr lvl="1">
              <a:defRPr/>
            </a:pPr>
            <a:r>
              <a:rPr lang="fr-FR" b="0" i="0" u="none" strike="noStrike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Aksha</a:t>
            </a: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defRPr/>
            </a:pP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fr-FR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fr-FR" b="0" i="0" u="none" strike="noStrike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Rachel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09BFF1-4E8E-4000-80BB-896AB9C35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28" y="5576470"/>
            <a:ext cx="1528771" cy="1281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67C58-D366-1411-59F1-290F861C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a leaf in a glass&#10;&#10;Description automatically generated">
            <a:extLst>
              <a:ext uri="{FF2B5EF4-FFF2-40B4-BE49-F238E27FC236}">
                <a16:creationId xmlns:a16="http://schemas.microsoft.com/office/drawing/2014/main" id="{948C410E-8C62-F3C7-5FFE-9C2F1A0F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87" y="2583"/>
            <a:ext cx="4602996" cy="6878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10EA2-97BD-0977-57D9-2570A1A5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Is it the same everywhere? </a:t>
            </a:r>
            <a:br>
              <a:rPr lang="en-GB">
                <a:cs typeface="Calibri Light"/>
              </a:rPr>
            </a:br>
            <a:endParaRPr lang="en-GB"/>
          </a:p>
        </p:txBody>
      </p:sp>
      <p:pic>
        <p:nvPicPr>
          <p:cNvPr id="4" name="Picture 3" descr="A group of flags with text&#10;&#10;Description automatically generated">
            <a:extLst>
              <a:ext uri="{FF2B5EF4-FFF2-40B4-BE49-F238E27FC236}">
                <a16:creationId xmlns:a16="http://schemas.microsoft.com/office/drawing/2014/main" id="{20D94E6F-DE9D-7E02-E792-977FDCB66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904" y="996143"/>
            <a:ext cx="3090323" cy="5379041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B125CEDE-42F1-FC36-9800-9112E6568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27906"/>
            <a:ext cx="2293420" cy="5400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08A0A-A33E-238E-49DD-2B5206787BDE}"/>
              </a:ext>
            </a:extLst>
          </p:cNvPr>
          <p:cNvSpPr txBox="1"/>
          <p:nvPr/>
        </p:nvSpPr>
        <p:spPr>
          <a:xfrm>
            <a:off x="7619999" y="6205779"/>
            <a:ext cx="29188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Photo by </a:t>
            </a:r>
            <a:r>
              <a:rPr lang="en-GB">
                <a:ea typeface="+mn-lt"/>
                <a:cs typeface="+mn-lt"/>
                <a:hlinkClick r:id="rId6"/>
              </a:rPr>
              <a:t>Sarah Dorweiler</a:t>
            </a:r>
            <a:r>
              <a:rPr lang="en-GB">
                <a:ea typeface="+mn-lt"/>
                <a:cs typeface="+mn-lt"/>
              </a:rPr>
              <a:t> on </a:t>
            </a:r>
            <a:r>
              <a:rPr lang="en-GB">
                <a:ea typeface="+mn-lt"/>
                <a:cs typeface="+mn-lt"/>
                <a:hlinkClick r:id="rId7"/>
              </a:rPr>
              <a:t>Unsplash</a:t>
            </a:r>
            <a:r>
              <a:rPr lang="en-GB">
                <a:ea typeface="+mn-lt"/>
                <a:cs typeface="+mn-lt"/>
              </a:rPr>
              <a:t> 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A88FC1-523C-13AC-4919-E05086B71E2A}"/>
              </a:ext>
            </a:extLst>
          </p:cNvPr>
          <p:cNvCxnSpPr/>
          <p:nvPr/>
        </p:nvCxnSpPr>
        <p:spPr>
          <a:xfrm>
            <a:off x="3680847" y="1181746"/>
            <a:ext cx="25830" cy="542440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7C72D8E-D620-ED39-14A7-5D5F017C1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F59425-B71E-7278-9F6A-B19A14F9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08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2E6C-8E67-622B-EED4-5A99FDB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76" y="386993"/>
            <a:ext cx="10515600" cy="1325563"/>
          </a:xfrm>
        </p:spPr>
        <p:txBody>
          <a:bodyPr/>
          <a:lstStyle/>
          <a:p>
            <a:r>
              <a:rPr lang="en-GB"/>
              <a:t>How much profit has been made by the US compared to rest?</a:t>
            </a:r>
            <a:endParaRPr lang="en-US"/>
          </a:p>
        </p:txBody>
      </p:sp>
      <p:pic>
        <p:nvPicPr>
          <p:cNvPr id="9" name="Picture 8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833901EF-1E52-B409-7722-C868370E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04" y="1712515"/>
            <a:ext cx="7786126" cy="47916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76072-0ECB-2ED8-D032-26313DA5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2E6C-8E67-622B-EED4-5A99FDB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76" y="386993"/>
            <a:ext cx="10515600" cy="1325563"/>
          </a:xfrm>
        </p:spPr>
        <p:txBody>
          <a:bodyPr/>
          <a:lstStyle/>
          <a:p>
            <a:r>
              <a:rPr lang="en-GB"/>
              <a:t>How much profit has been made by the US compared to rest?</a:t>
            </a:r>
            <a:endParaRPr lang="en-US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01B089-27DB-CD85-E8DE-03A66954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02" y="1707259"/>
            <a:ext cx="7605899" cy="47285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64F2B-0DE8-2312-EB6E-770D722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50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6E30-330C-CE3B-E9E4-0F2D9D85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proportion of profits are from the US?</a:t>
            </a:r>
          </a:p>
        </p:txBody>
      </p:sp>
      <p:pic>
        <p:nvPicPr>
          <p:cNvPr id="4" name="Picture 3" descr="A graph of a pie chart&#10;&#10;Description automatically generated">
            <a:extLst>
              <a:ext uri="{FF2B5EF4-FFF2-40B4-BE49-F238E27FC236}">
                <a16:creationId xmlns:a16="http://schemas.microsoft.com/office/drawing/2014/main" id="{9EB9CD2F-3716-44ED-11B6-9EF255E4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10" r="-216"/>
          <a:stretch/>
        </p:blipFill>
        <p:spPr>
          <a:xfrm>
            <a:off x="3291840" y="1345565"/>
            <a:ext cx="7155479" cy="55124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C633-0E4A-C31A-DFD6-27A0B0FD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5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A18B-EEE5-A659-2F31-C749F4F0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88" y="-387"/>
            <a:ext cx="10515600" cy="1325563"/>
          </a:xfrm>
        </p:spPr>
        <p:txBody>
          <a:bodyPr/>
          <a:lstStyle/>
          <a:p>
            <a:r>
              <a:rPr lang="en-US"/>
              <a:t>Is performance the same for all states? </a:t>
            </a:r>
          </a:p>
        </p:txBody>
      </p:sp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C102544D-685C-A76C-40FB-F59E57AA2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9781" y="946986"/>
            <a:ext cx="9245600" cy="551550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BB6AE-247C-0117-95DC-83EE2963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605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D3DB9-59ED-2DAD-4A83-9CE2175E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83" y="2485027"/>
            <a:ext cx="7921037" cy="3059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32E6B-1717-3BC3-B3B7-D4A26645DC11}"/>
              </a:ext>
            </a:extLst>
          </p:cNvPr>
          <p:cNvSpPr txBox="1"/>
          <p:nvPr/>
        </p:nvSpPr>
        <p:spPr>
          <a:xfrm>
            <a:off x="879707" y="551281"/>
            <a:ext cx="89085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>
                <a:latin typeface="Calibri Light"/>
                <a:cs typeface="Calibri"/>
              </a:rPr>
              <a:t>Which products are underperforming?</a:t>
            </a:r>
            <a:endParaRPr lang="en-GB" sz="4400">
              <a:latin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6EAE8-0D91-5B48-90C0-C09953FA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492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E831-0C91-0444-964C-C8CA38B3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well have these products done globally?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8B2E38-72A6-CC02-A26E-059A0553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5" t="36762" r="29407" b="22407"/>
          <a:stretch/>
        </p:blipFill>
        <p:spPr>
          <a:xfrm>
            <a:off x="8258664" y="2095107"/>
            <a:ext cx="3384224" cy="26677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815962-18FF-4B12-64F9-B77AED09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1" t="19132" r="43261" b="75241"/>
          <a:stretch/>
        </p:blipFill>
        <p:spPr>
          <a:xfrm>
            <a:off x="7994715" y="1395167"/>
            <a:ext cx="3912123" cy="367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844CF4-5FB8-E366-6C21-AE1664C5F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0" t="20315" r="24536" b="7834"/>
          <a:stretch/>
        </p:blipFill>
        <p:spPr>
          <a:xfrm>
            <a:off x="914400" y="1310326"/>
            <a:ext cx="6683604" cy="508158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8353EAF-8E95-0694-EBAE-58E9381A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07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E831-0C91-0444-964C-C8CA38B3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well have these products done globally?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8B2E38-72A6-CC02-A26E-059A0553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5" t="36762" r="29407" b="22407"/>
          <a:stretch/>
        </p:blipFill>
        <p:spPr>
          <a:xfrm>
            <a:off x="1499645" y="2390628"/>
            <a:ext cx="3384224" cy="26677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815962-18FF-4B12-64F9-B77AED09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1" t="19132" r="43261" b="75241"/>
          <a:stretch/>
        </p:blipFill>
        <p:spPr>
          <a:xfrm>
            <a:off x="1235695" y="1732815"/>
            <a:ext cx="3912123" cy="367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0E907-2A89-6A7B-EBB6-2AECDE6C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2" t="19016" r="43170" b="76054"/>
          <a:stretch/>
        </p:blipFill>
        <p:spPr>
          <a:xfrm>
            <a:off x="6161985" y="2459173"/>
            <a:ext cx="4364612" cy="3593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FA3E0A-255A-5CA2-3662-16FED9F7F4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0" t="31969" r="26210" b="50000"/>
          <a:stretch/>
        </p:blipFill>
        <p:spPr>
          <a:xfrm>
            <a:off x="5520962" y="2960017"/>
            <a:ext cx="6494286" cy="1702686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624A8ED-1A2E-B6C1-1320-50A38BC9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0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18ED-9B23-DDE5-0A5C-40508F27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Which product provides the best margins?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C945-D264-8898-7123-B9146183F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0" t="18872" r="16263" b="20098"/>
          <a:stretch/>
        </p:blipFill>
        <p:spPr>
          <a:xfrm>
            <a:off x="942680" y="1379603"/>
            <a:ext cx="9259497" cy="5113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6561C-3598-6590-EFD0-69AC8A366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1" t="18872" r="249" b="73535"/>
          <a:stretch/>
        </p:blipFill>
        <p:spPr>
          <a:xfrm>
            <a:off x="10382054" y="2144745"/>
            <a:ext cx="1589987" cy="6361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6A393-80DF-CACF-93D4-9956E845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9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7B2A-E42E-299E-B820-741617F2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Conclusion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8851A-093B-3BD3-FF1D-5BB5782A7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771"/>
            <a:ext cx="9257907" cy="4668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Sales have increased overtime</a:t>
            </a:r>
          </a:p>
          <a:p>
            <a:r>
              <a:rPr lang="en-GB" dirty="0">
                <a:cs typeface="Calibri"/>
              </a:rPr>
              <a:t>Customers not so much: customers have ordered more over time</a:t>
            </a:r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Technology products (phones, copiers) have performed the best in terms of sales</a:t>
            </a:r>
          </a:p>
          <a:p>
            <a:r>
              <a:rPr lang="en-GB" dirty="0">
                <a:ea typeface="+mn-lt"/>
                <a:cs typeface="+mn-lt"/>
              </a:rPr>
              <a:t>Almost all of the product sub-categories are generating the most money in the US in the global context</a:t>
            </a:r>
          </a:p>
          <a:p>
            <a:r>
              <a:rPr lang="en-GB" dirty="0">
                <a:ea typeface="+mn-lt"/>
                <a:cs typeface="+mn-lt"/>
              </a:rPr>
              <a:t>Office supplies (paper, labels) were the most profitable although didn’t not provide the most significant profits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1CF1A-16BF-0B3B-05F4-BF9934E0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66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1B9A-2984-32E2-C319-F4A9D5AC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25FD-6F49-F632-7624-208B052A6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332"/>
            <a:ext cx="8456271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dirty="0">
                <a:cs typeface="Calibri"/>
              </a:rPr>
              <a:t>Overview revenue and growth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What are the factors influencing revenue?</a:t>
            </a:r>
            <a:endParaRPr lang="en-GB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Which products performed the best? The worst?</a:t>
            </a:r>
            <a:endParaRPr lang="en-GB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Which market channel is the best for business?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Product profitability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Conclusions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>
                <a:cs typeface="Calibri"/>
              </a:rPr>
              <a:t>Questions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GB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cs typeface="Calibri"/>
            </a:endParaRPr>
          </a:p>
          <a:p>
            <a:pPr marL="800100" lvl="1" indent="-342900">
              <a:buFont typeface="+mj-lt"/>
              <a:buAutoNum type="arabicPeriod"/>
            </a:pPr>
            <a:endParaRPr lang="en-GB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Calibri Light" panose="020F0302020204030204"/>
              <a:buAutoNum type="arabicPeriod"/>
            </a:pPr>
            <a:endParaRPr lang="en-GB">
              <a:cs typeface="Calibri" panose="020F0502020204030204"/>
            </a:endParaRPr>
          </a:p>
          <a:p>
            <a:endParaRPr lang="en-GB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A1507-2951-C82C-A0AC-282B8C9A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59780-8452-0EBF-B506-DC6DBB8A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5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400A7-BDF4-4FF7-B39D-A8C47FD439A2}"/>
              </a:ext>
            </a:extLst>
          </p:cNvPr>
          <p:cNvSpPr txBox="1"/>
          <p:nvPr/>
        </p:nvSpPr>
        <p:spPr>
          <a:xfrm>
            <a:off x="6981825" y="1641752"/>
            <a:ext cx="4391024" cy="2308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3600" b="1">
              <a:solidFill>
                <a:prstClr val="white"/>
              </a:solidFill>
              <a:latin typeface="Calibri Light" panose="020F0302020204030204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>
                <a:solidFill>
                  <a:prstClr val="white"/>
                </a:solidFill>
                <a:latin typeface="+mj-lt"/>
              </a:rPr>
              <a:t>Any Questions?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126EDCB-297B-4F7B-8E8E-32666466D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4" r="31010" b="1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C09BFF1-4E8E-4000-80BB-896AB9C35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28" y="5576470"/>
            <a:ext cx="1528771" cy="128153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E68DE8-ECD2-736D-D725-C597685A9A7E}"/>
              </a:ext>
            </a:extLst>
          </p:cNvPr>
          <p:cNvSpPr txBox="1">
            <a:spLocks/>
          </p:cNvSpPr>
          <p:nvPr/>
        </p:nvSpPr>
        <p:spPr>
          <a:xfrm>
            <a:off x="6981825" y="4199108"/>
            <a:ext cx="2156819" cy="20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JOIN:</a:t>
            </a:r>
            <a:endParaRPr lang="fr-FR" b="0" i="0" u="none" strike="noStrike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fr-FR" b="0" i="0" u="none" strike="noStrike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Egle</a:t>
            </a: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</a:p>
          <a:p>
            <a:pPr lvl="1">
              <a:defRPr/>
            </a:pPr>
            <a:r>
              <a:rPr lang="fr-FR" b="0" i="0" u="none" strike="noStrike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Aksha</a:t>
            </a: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defRPr/>
            </a:pP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fr-FR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fr-FR" b="0" i="0" u="none" strike="noStrike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Rachel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026AC5-9BB4-527D-6265-7EBAACFF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9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le of white papers&#10;&#10;Description automatically generated">
            <a:extLst>
              <a:ext uri="{FF2B5EF4-FFF2-40B4-BE49-F238E27FC236}">
                <a16:creationId xmlns:a16="http://schemas.microsoft.com/office/drawing/2014/main" id="{50E88F89-BA5E-B19D-5243-465A20A0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568" y="-4233"/>
            <a:ext cx="4779782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12D6F6-6D8C-532D-201F-CCD8CCE0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64" y="365125"/>
            <a:ext cx="6441789" cy="1473729"/>
          </a:xfrm>
        </p:spPr>
        <p:txBody>
          <a:bodyPr/>
          <a:lstStyle/>
          <a:p>
            <a:r>
              <a:rPr lang="en-GB">
                <a:cs typeface="Calibri Light"/>
              </a:rPr>
              <a:t>How did </a:t>
            </a:r>
            <a:r>
              <a:rPr lang="en-GB" err="1">
                <a:cs typeface="Calibri Light"/>
              </a:rPr>
              <a:t>Offuture</a:t>
            </a:r>
            <a:r>
              <a:rPr lang="en-GB">
                <a:cs typeface="Calibri Light"/>
              </a:rPr>
              <a:t> perform in terms of revenue?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01418-FDE9-0B9C-38C6-123CDDBB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E5223-7DA5-100E-24A1-6B4E3F4F11D9}"/>
              </a:ext>
            </a:extLst>
          </p:cNvPr>
          <p:cNvSpPr txBox="1"/>
          <p:nvPr/>
        </p:nvSpPr>
        <p:spPr>
          <a:xfrm>
            <a:off x="7419814" y="6489914"/>
            <a:ext cx="3635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Photo by </a:t>
            </a:r>
            <a:r>
              <a:rPr lang="en-GB">
                <a:ea typeface="+mn-lt"/>
                <a:cs typeface="+mn-lt"/>
                <a:hlinkClick r:id="rId5"/>
              </a:rPr>
              <a:t>Brandi Redd</a:t>
            </a:r>
            <a:r>
              <a:rPr lang="en-GB">
                <a:ea typeface="+mn-lt"/>
                <a:cs typeface="+mn-lt"/>
              </a:rPr>
              <a:t> on </a:t>
            </a:r>
            <a:r>
              <a:rPr lang="en-GB">
                <a:ea typeface="+mn-lt"/>
                <a:cs typeface="+mn-lt"/>
                <a:hlinkClick r:id="rId6"/>
              </a:rPr>
              <a:t>Unsplash</a:t>
            </a:r>
            <a:r>
              <a:rPr lang="en-GB"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8FFAC69-8C75-6A7A-2290-05E026B39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75887" y="2038693"/>
            <a:ext cx="6446345" cy="347274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9E855-D7C8-7107-AAC6-4FA105829948}"/>
              </a:ext>
            </a:extLst>
          </p:cNvPr>
          <p:cNvCxnSpPr/>
          <p:nvPr/>
        </p:nvCxnSpPr>
        <p:spPr>
          <a:xfrm flipV="1">
            <a:off x="2172137" y="3494689"/>
            <a:ext cx="472965" cy="26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5B37F8-E7D4-A750-C9EB-4B3F5CEDB66D}"/>
              </a:ext>
            </a:extLst>
          </p:cNvPr>
          <p:cNvCxnSpPr/>
          <p:nvPr/>
        </p:nvCxnSpPr>
        <p:spPr>
          <a:xfrm flipV="1">
            <a:off x="3538483" y="3109310"/>
            <a:ext cx="499240" cy="306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EAF51-0D26-7B31-21D0-1EF318A0FB39}"/>
              </a:ext>
            </a:extLst>
          </p:cNvPr>
          <p:cNvCxnSpPr/>
          <p:nvPr/>
        </p:nvCxnSpPr>
        <p:spPr>
          <a:xfrm flipV="1">
            <a:off x="4869793" y="2645102"/>
            <a:ext cx="525516" cy="315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79D6C3-8022-97AE-3E48-CA186F6A4FDB}"/>
              </a:ext>
            </a:extLst>
          </p:cNvPr>
          <p:cNvSpPr txBox="1"/>
          <p:nvPr/>
        </p:nvSpPr>
        <p:spPr>
          <a:xfrm>
            <a:off x="1991837" y="3287475"/>
            <a:ext cx="8408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cs typeface="Calibri"/>
              </a:rPr>
              <a:t>18,5%</a:t>
            </a:r>
            <a:endParaRPr lang="en-GB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489B6-E045-493D-3E60-B283C55C0C59}"/>
              </a:ext>
            </a:extLst>
          </p:cNvPr>
          <p:cNvSpPr txBox="1"/>
          <p:nvPr/>
        </p:nvSpPr>
        <p:spPr>
          <a:xfrm>
            <a:off x="3388732" y="2930291"/>
            <a:ext cx="6690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>
                <a:cs typeface="Calibri"/>
              </a:rPr>
              <a:t>27,2%</a:t>
            </a:r>
            <a:endParaRPr lang="en-GB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F7EAF-2BF6-7BE8-46E0-F04E1485CD16}"/>
              </a:ext>
            </a:extLst>
          </p:cNvPr>
          <p:cNvSpPr txBox="1"/>
          <p:nvPr/>
        </p:nvSpPr>
        <p:spPr>
          <a:xfrm>
            <a:off x="4739268" y="2465658"/>
            <a:ext cx="7867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>
                <a:cs typeface="Calibri"/>
              </a:rPr>
              <a:t>26,3%</a:t>
            </a:r>
            <a:endParaRPr lang="en-GB" sz="140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5B10E66-86AC-3C0C-074C-E968B562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7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3066-6339-4002-3581-BB6F71C2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Have the number of customers</a:t>
            </a:r>
            <a:r>
              <a:rPr lang="en-GB">
                <a:cs typeface="Calibri Light"/>
              </a:rPr>
              <a:t> increased?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448C8-59BD-3783-3385-32726E37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439192"/>
            <a:ext cx="9583467" cy="50448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27C3D-45EA-AACA-C2F6-503C7F82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66591-37DF-BEF0-4CE5-095B4DC3F3AA}"/>
              </a:ext>
            </a:extLst>
          </p:cNvPr>
          <p:cNvSpPr txBox="1"/>
          <p:nvPr/>
        </p:nvSpPr>
        <p:spPr>
          <a:xfrm>
            <a:off x="11444140" y="5844619"/>
            <a:ext cx="3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01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EF948F-41A6-80CB-A8E4-23A166B6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6" y="1611651"/>
            <a:ext cx="9519137" cy="4718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42CBC-BF00-17A5-E272-210A40B2D533}"/>
              </a:ext>
            </a:extLst>
          </p:cNvPr>
          <p:cNvSpPr txBox="1"/>
          <p:nvPr/>
        </p:nvSpPr>
        <p:spPr>
          <a:xfrm>
            <a:off x="1177073" y="-1"/>
            <a:ext cx="1059365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>
                <a:latin typeface="Calibri Light"/>
                <a:cs typeface="Calibri"/>
              </a:rPr>
              <a:t>Are individual customers spending more over the years? Is it the same for each market?</a:t>
            </a:r>
            <a:endParaRPr lang="en-GB" sz="4400">
              <a:latin typeface="Calibri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30B44-0DCF-06FC-071C-2664DC71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77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95262-41ED-FB2C-363D-18A614521C9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Spending More?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2D36F8E-779D-7E92-ACC5-8D34F905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3" y="1327262"/>
            <a:ext cx="6698074" cy="3821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1D99-6E1E-0535-A403-841618E3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73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95262-41ED-FB2C-363D-18A614521C9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Ordering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More?</a:t>
            </a:r>
          </a:p>
        </p:txBody>
      </p:sp>
      <p:pic>
        <p:nvPicPr>
          <p:cNvPr id="5" name="Picture 4" descr="A graph showing a line going up&#10;&#10;Description automatically generated">
            <a:extLst>
              <a:ext uri="{FF2B5EF4-FFF2-40B4-BE49-F238E27FC236}">
                <a16:creationId xmlns:a16="http://schemas.microsoft.com/office/drawing/2014/main" id="{F2039C83-D2F1-9AE2-3C01-E4CF2B0A7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31" y="1112822"/>
            <a:ext cx="6780700" cy="42548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6ED76-1FF9-734A-7F03-91C6712D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42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95262-41ED-FB2C-363D-18A614521C9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Ordering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More?</a:t>
            </a:r>
          </a:p>
        </p:txBody>
      </p:sp>
      <p:pic>
        <p:nvPicPr>
          <p:cNvPr id="6" name="Picture 5" descr="A graph of a number of orders&#10;&#10;Description automatically generated">
            <a:extLst>
              <a:ext uri="{FF2B5EF4-FFF2-40B4-BE49-F238E27FC236}">
                <a16:creationId xmlns:a16="http://schemas.microsoft.com/office/drawing/2014/main" id="{E470149C-5DCA-A943-764B-E85F9A663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1" b="1187"/>
          <a:stretch/>
        </p:blipFill>
        <p:spPr>
          <a:xfrm>
            <a:off x="4466872" y="1293031"/>
            <a:ext cx="6698587" cy="3902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5AF5C-62BB-F765-10EF-5E7650BF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80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60B8-9E7F-F75A-0C93-A195E12E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677"/>
            <a:ext cx="9727770" cy="1325563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Which Products contribute to the Sales the most? The least?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17912-E4D6-EA29-DEDA-C6216AC3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pic>
        <p:nvPicPr>
          <p:cNvPr id="6" name="Content Placeholder 5" descr="A graph of sales&#10;&#10;Description automatically generated">
            <a:extLst>
              <a:ext uri="{FF2B5EF4-FFF2-40B4-BE49-F238E27FC236}">
                <a16:creationId xmlns:a16="http://schemas.microsoft.com/office/drawing/2014/main" id="{86460E15-182D-70E4-3306-807615E3E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7074" y="1714436"/>
            <a:ext cx="9305072" cy="447459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D550B-CCA8-D037-34D3-601F9AE3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3046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943</Words>
  <Application>Microsoft Office PowerPoint</Application>
  <PresentationFormat>Widescreen</PresentationFormat>
  <Paragraphs>142</Paragraphs>
  <Slides>20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1_office theme</vt:lpstr>
      <vt:lpstr>PowerPoint Presentation</vt:lpstr>
      <vt:lpstr>Agenda </vt:lpstr>
      <vt:lpstr>How did Offuture perform in terms of revenue?</vt:lpstr>
      <vt:lpstr>Have the number of customers increased?</vt:lpstr>
      <vt:lpstr>PowerPoint Presentation</vt:lpstr>
      <vt:lpstr>PowerPoint Presentation</vt:lpstr>
      <vt:lpstr>PowerPoint Presentation</vt:lpstr>
      <vt:lpstr>PowerPoint Presentation</vt:lpstr>
      <vt:lpstr>Which Products contribute to the Sales the most? The least?</vt:lpstr>
      <vt:lpstr>Is it the same everywhere?  </vt:lpstr>
      <vt:lpstr>How much profit has been made by the US compared to rest?</vt:lpstr>
      <vt:lpstr>How much profit has been made by the US compared to rest?</vt:lpstr>
      <vt:lpstr>What proportion of profits are from the US?</vt:lpstr>
      <vt:lpstr>Is performance the same for all states? </vt:lpstr>
      <vt:lpstr>PowerPoint Presentation</vt:lpstr>
      <vt:lpstr>How well have these products done globally?</vt:lpstr>
      <vt:lpstr>How well have these products done globally?</vt:lpstr>
      <vt:lpstr>Which product provides the best margins?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Angus</dc:creator>
  <cp:lastModifiedBy>James Angus</cp:lastModifiedBy>
  <cp:revision>20</cp:revision>
  <dcterms:created xsi:type="dcterms:W3CDTF">2024-04-25T10:29:17Z</dcterms:created>
  <dcterms:modified xsi:type="dcterms:W3CDTF">2024-05-02T14:13:35Z</dcterms:modified>
</cp:coreProperties>
</file>